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3" r:id="rId7"/>
    <p:sldId id="262"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DA1A4-A381-4710-ACA9-ADFB769E7BFD}" type="datetimeFigureOut">
              <a:rPr lang="en-GB" smtClean="0"/>
              <a:t>03/05/2016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8B7AF-40CE-4133-8C7C-8A51D7080BEC}" type="slidenum">
              <a:rPr lang="en-GB" smtClean="0"/>
              <a:t>‹#›</a:t>
            </a:fld>
            <a:endParaRPr lang="en-GB"/>
          </a:p>
        </p:txBody>
      </p:sp>
    </p:spTree>
    <p:extLst>
      <p:ext uri="{BB962C8B-B14F-4D97-AF65-F5344CB8AC3E}">
        <p14:creationId xmlns:p14="http://schemas.microsoft.com/office/powerpoint/2010/main" val="247462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defRPr/>
            </a:pPr>
            <a:r>
              <a:rPr lang="en-US" dirty="0" smtClean="0">
                <a:solidFill>
                  <a:schemeClr val="tx2"/>
                </a:solidFill>
                <a:ea typeface="+mn-ea"/>
              </a:rPr>
              <a:t>B2FIND </a:t>
            </a:r>
          </a:p>
          <a:p>
            <a:pPr eaLnBrk="1" hangingPunct="1">
              <a:buFont typeface="Arial" panose="020B0604020202020204" pitchFamily="34" charset="0"/>
              <a:buChar char="•"/>
              <a:defRPr/>
            </a:pPr>
            <a:r>
              <a:rPr lang="en-US" dirty="0" smtClean="0">
                <a:solidFill>
                  <a:schemeClr val="tx2"/>
                </a:solidFill>
              </a:rPr>
              <a:t>s</a:t>
            </a:r>
            <a:r>
              <a:rPr lang="en-US" dirty="0" smtClean="0">
                <a:solidFill>
                  <a:schemeClr val="tx2"/>
                </a:solidFill>
                <a:ea typeface="+mn-ea"/>
              </a:rPr>
              <a:t>tores metadata as well through other EUDAT services such as B2SHARE to provide access to data </a:t>
            </a:r>
            <a:r>
              <a:rPr lang="en-US" dirty="0" smtClean="0">
                <a:solidFill>
                  <a:schemeClr val="tx2"/>
                </a:solidFill>
              </a:rPr>
              <a:t>object within the EUDAT CDI</a:t>
            </a:r>
            <a:endParaRPr lang="en-US" dirty="0" smtClean="0">
              <a:solidFill>
                <a:schemeClr val="tx2"/>
              </a:solidFill>
              <a:ea typeface="+mn-ea"/>
            </a:endParaRPr>
          </a:p>
          <a:p>
            <a:pPr eaLnBrk="1" hangingPunct="1">
              <a:buFont typeface="Arial" panose="020B0604020202020204" pitchFamily="34" charset="0"/>
              <a:buChar char="•"/>
              <a:defRPr/>
            </a:pPr>
            <a:r>
              <a:rPr lang="en-US" dirty="0" smtClean="0">
                <a:solidFill>
                  <a:schemeClr val="tx2"/>
                </a:solidFill>
              </a:rPr>
              <a:t>is used in inter-service use cases, e.g. to select links to data to be transferred to HPC platforms through B2STAGE</a:t>
            </a:r>
            <a:endParaRPr lang="en-GB" dirty="0" smtClean="0">
              <a:solidFill>
                <a:schemeClr val="tx2"/>
              </a:solidFil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4</a:t>
            </a:fld>
            <a:endParaRPr lang="en-US"/>
          </a:p>
        </p:txBody>
      </p:sp>
    </p:spTree>
    <p:extLst>
      <p:ext uri="{BB962C8B-B14F-4D97-AF65-F5344CB8AC3E}">
        <p14:creationId xmlns:p14="http://schemas.microsoft.com/office/powerpoint/2010/main" val="190067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2B7BEC-67B7-48BE-AC60-0D08C3106F62}"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206338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2B7BEC-67B7-48BE-AC60-0D08C3106F62}"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359546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2B7BEC-67B7-48BE-AC60-0D08C3106F62}"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359801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ttangolo 8"/>
          <p:cNvSpPr/>
          <p:nvPr userDrawn="1"/>
        </p:nvSpPr>
        <p:spPr>
          <a:xfrm>
            <a:off x="7358189" y="6389792"/>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41915517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pic>
        <p:nvPicPr>
          <p:cNvPr id="4" name="Immagine 1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GB"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277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2B7BEC-67B7-48BE-AC60-0D08C3106F62}"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22975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2B7BEC-67B7-48BE-AC60-0D08C3106F62}"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52821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2B7BEC-67B7-48BE-AC60-0D08C3106F62}"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18739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2B7BEC-67B7-48BE-AC60-0D08C3106F62}" type="datetimeFigureOut">
              <a:rPr lang="en-GB" smtClean="0"/>
              <a:t>03/05/2016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265567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2B7BEC-67B7-48BE-AC60-0D08C3106F62}" type="datetimeFigureOut">
              <a:rPr lang="en-GB" smtClean="0"/>
              <a:t>03/05/2016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38275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B7BEC-67B7-48BE-AC60-0D08C3106F62}" type="datetimeFigureOut">
              <a:rPr lang="en-GB" smtClean="0"/>
              <a:t>03/05/2016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90530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B7BEC-67B7-48BE-AC60-0D08C3106F62}"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196980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B7BEC-67B7-48BE-AC60-0D08C3106F62}"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672FE2-9049-4411-8CB2-48531B04FE04}" type="slidenum">
              <a:rPr lang="en-GB" smtClean="0"/>
              <a:t>‹#›</a:t>
            </a:fld>
            <a:endParaRPr lang="en-GB"/>
          </a:p>
        </p:txBody>
      </p:sp>
    </p:spTree>
    <p:extLst>
      <p:ext uri="{BB962C8B-B14F-4D97-AF65-F5344CB8AC3E}">
        <p14:creationId xmlns:p14="http://schemas.microsoft.com/office/powerpoint/2010/main" val="189229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B7BEC-67B7-48BE-AC60-0D08C3106F62}" type="datetimeFigureOut">
              <a:rPr lang="en-GB" smtClean="0"/>
              <a:t>03/05/2016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72FE2-9049-4411-8CB2-48531B04FE04}" type="slidenum">
              <a:rPr lang="en-GB" smtClean="0"/>
              <a:t>‹#›</a:t>
            </a:fld>
            <a:endParaRPr lang="en-GB"/>
          </a:p>
        </p:txBody>
      </p:sp>
    </p:spTree>
    <p:extLst>
      <p:ext uri="{BB962C8B-B14F-4D97-AF65-F5344CB8AC3E}">
        <p14:creationId xmlns:p14="http://schemas.microsoft.com/office/powerpoint/2010/main" val="226737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04864"/>
            <a:ext cx="7990656" cy="1686049"/>
          </a:xfrm>
        </p:spPr>
        <p:txBody>
          <a:bodyPr>
            <a:normAutofit/>
          </a:bodyPr>
          <a:lstStyle/>
          <a:p>
            <a:r>
              <a:rPr lang="en-GB" dirty="0" smtClean="0">
                <a:solidFill>
                  <a:srgbClr val="000000"/>
                </a:solidFill>
                <a:cs typeface="Arial" pitchFamily="34" charset="0"/>
              </a:rPr>
              <a:t>JADDS</a:t>
            </a:r>
            <a:r>
              <a:rPr lang="en-GB" dirty="0">
                <a:solidFill>
                  <a:srgbClr val="000000"/>
                </a:solidFill>
                <a:cs typeface="Arial" pitchFamily="34" charset="0"/>
              </a:rPr>
              <a:t/>
            </a:r>
            <a:br>
              <a:rPr lang="en-GB" dirty="0">
                <a:solidFill>
                  <a:srgbClr val="000000"/>
                </a:solidFill>
                <a:cs typeface="Arial" pitchFamily="34" charset="0"/>
              </a:rPr>
            </a:br>
            <a:r>
              <a:rPr lang="pt-PT" altLang="en-US" dirty="0" smtClean="0">
                <a:solidFill>
                  <a:srgbClr val="000000"/>
                </a:solidFill>
                <a:cs typeface="Arial" pitchFamily="34" charset="0"/>
                <a:sym typeface="Calibri" pitchFamily="34" charset="0"/>
              </a:rPr>
              <a:t>&amp; EUDAT Collaboration  </a:t>
            </a:r>
            <a:endParaRPr lang="it-IT" dirty="0"/>
          </a:p>
        </p:txBody>
      </p:sp>
      <p:pic>
        <p:nvPicPr>
          <p:cNvPr id="4"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46068"/>
            <a:ext cx="398938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369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latin typeface="Century Gothic" charset="0"/>
              </a:rPr>
              <a:t>EUDAT: A truly pan-European Infrastructure</a:t>
            </a:r>
            <a:endParaRPr lang="en-GB" dirty="0"/>
          </a:p>
        </p:txBody>
      </p:sp>
      <p:sp>
        <p:nvSpPr>
          <p:cNvPr id="4" name="Rettangolo 59"/>
          <p:cNvSpPr>
            <a:spLocks noChangeArrowheads="1"/>
          </p:cNvSpPr>
          <p:nvPr/>
        </p:nvSpPr>
        <p:spPr bwMode="auto">
          <a:xfrm>
            <a:off x="78726" y="1574273"/>
            <a:ext cx="43071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offers </a:t>
            </a:r>
            <a:r>
              <a:rPr lang="en-GB" sz="2000" b="1" dirty="0">
                <a:latin typeface="Century Gothic" charset="0"/>
              </a:rPr>
              <a:t>common data </a:t>
            </a:r>
            <a:r>
              <a:rPr lang="en-GB" sz="2000" b="1" dirty="0" smtClean="0">
                <a:latin typeface="Century Gothic" charset="0"/>
              </a:rPr>
              <a:t>services </a:t>
            </a:r>
            <a:r>
              <a:rPr lang="en-GB" sz="2000" dirty="0" smtClean="0">
                <a:latin typeface="Century Gothic" charset="0"/>
              </a:rPr>
              <a:t>to both </a:t>
            </a:r>
            <a:r>
              <a:rPr lang="en-GB" sz="2000" b="1" dirty="0" smtClean="0">
                <a:latin typeface="Century Gothic" charset="0"/>
              </a:rPr>
              <a:t>research </a:t>
            </a:r>
            <a:r>
              <a:rPr lang="en-GB" sz="2000" b="1" dirty="0">
                <a:latin typeface="Century Gothic" charset="0"/>
              </a:rPr>
              <a:t>communities </a:t>
            </a:r>
            <a:r>
              <a:rPr lang="en-GB" sz="2000" b="1" dirty="0" smtClean="0">
                <a:latin typeface="Century Gothic" charset="0"/>
              </a:rPr>
              <a:t>and individuals </a:t>
            </a:r>
            <a:r>
              <a:rPr lang="en-GB" sz="2000" dirty="0" smtClean="0">
                <a:latin typeface="Century Gothic" charset="0"/>
              </a:rPr>
              <a:t>through a network </a:t>
            </a:r>
            <a:r>
              <a:rPr lang="en-GB" sz="2000" dirty="0">
                <a:latin typeface="Century Gothic" charset="0"/>
              </a:rPr>
              <a:t>of </a:t>
            </a:r>
            <a:r>
              <a:rPr lang="en-GB" sz="2000" b="1" dirty="0" smtClean="0">
                <a:latin typeface="Century Gothic" charset="0"/>
              </a:rPr>
              <a:t>35 </a:t>
            </a:r>
            <a:r>
              <a:rPr lang="en-GB" sz="2000" b="1" dirty="0">
                <a:latin typeface="Century Gothic" charset="0"/>
              </a:rPr>
              <a:t>European </a:t>
            </a:r>
            <a:r>
              <a:rPr lang="en-GB" sz="2000" b="1" dirty="0" smtClean="0">
                <a:latin typeface="Century Gothic" charset="0"/>
              </a:rPr>
              <a:t>organisations.</a:t>
            </a:r>
            <a:endParaRPr lang="en-GB" sz="2000" b="1" dirty="0">
              <a:latin typeface="Century Gothic" charset="0"/>
            </a:endParaRPr>
          </a:p>
        </p:txBody>
      </p:sp>
      <p:sp>
        <p:nvSpPr>
          <p:cNvPr id="5" name="Rettangolo 60"/>
          <p:cNvSpPr>
            <a:spLocks noChangeArrowheads="1"/>
          </p:cNvSpPr>
          <p:nvPr/>
        </p:nvSpPr>
        <p:spPr bwMode="auto">
          <a:xfrm>
            <a:off x="78726" y="3635714"/>
            <a:ext cx="389021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latin typeface="Century Gothic" charset="0"/>
              </a:rPr>
              <a:t>EUDAT wants to enable </a:t>
            </a:r>
            <a:r>
              <a:rPr lang="en-GB" sz="2000" b="1" dirty="0">
                <a:latin typeface="Century Gothic" charset="0"/>
              </a:rPr>
              <a:t>European </a:t>
            </a:r>
            <a:r>
              <a:rPr lang="en-GB" sz="2000" b="1" dirty="0" smtClean="0">
                <a:latin typeface="Century Gothic" charset="0"/>
              </a:rPr>
              <a:t>researchers from </a:t>
            </a:r>
            <a:r>
              <a:rPr lang="en-GB" sz="2000" b="1" dirty="0">
                <a:latin typeface="Century Gothic" charset="0"/>
              </a:rPr>
              <a:t>any </a:t>
            </a:r>
            <a:r>
              <a:rPr lang="en-GB" sz="2000" b="1" dirty="0" smtClean="0">
                <a:latin typeface="Century Gothic" charset="0"/>
              </a:rPr>
              <a:t>discipline </a:t>
            </a:r>
            <a:r>
              <a:rPr lang="en-GB" sz="2000" dirty="0">
                <a:latin typeface="Century Gothic" charset="0"/>
              </a:rPr>
              <a:t>to </a:t>
            </a:r>
            <a:r>
              <a:rPr lang="en-GB" sz="2000" b="1" dirty="0">
                <a:latin typeface="Century Gothic" charset="0"/>
              </a:rPr>
              <a:t>preserve, find, access, and process data</a:t>
            </a:r>
            <a:r>
              <a:rPr lang="en-GB" sz="2000" dirty="0">
                <a:latin typeface="Century Gothic" charset="0"/>
              </a:rPr>
              <a:t> in a trusted environment, as part of a </a:t>
            </a:r>
            <a:r>
              <a:rPr lang="en-GB" sz="2000" b="1" dirty="0">
                <a:latin typeface="Century Gothic" charset="0"/>
              </a:rPr>
              <a:t>Collaborative Data </a:t>
            </a:r>
            <a:r>
              <a:rPr lang="en-GB" sz="2000" b="1" dirty="0" smtClean="0">
                <a:latin typeface="Century Gothic" charset="0"/>
              </a:rPr>
              <a:t>Infrastructure</a:t>
            </a:r>
            <a:r>
              <a:rPr lang="en-GB" sz="2000" dirty="0" smtClean="0">
                <a:latin typeface="Century Gothic" charset="0"/>
              </a:rPr>
              <a:t>.</a:t>
            </a:r>
            <a:endParaRPr lang="en-GB" sz="2000" dirty="0">
              <a:latin typeface="Century Gothic"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629" y="1728434"/>
            <a:ext cx="5177371" cy="447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5983294"/>
            <a:ext cx="134933" cy="156495"/>
          </a:xfrm>
          <a:prstGeom prst="rect">
            <a:avLst/>
          </a:prstGeom>
        </p:spPr>
      </p:pic>
      <p:sp>
        <p:nvSpPr>
          <p:cNvPr id="8" name="Rettangolo 60"/>
          <p:cNvSpPr>
            <a:spLocks noChangeArrowheads="1"/>
          </p:cNvSpPr>
          <p:nvPr/>
        </p:nvSpPr>
        <p:spPr bwMode="auto">
          <a:xfrm>
            <a:off x="5635490" y="589170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European infrastructures</a:t>
            </a:r>
            <a:endParaRPr lang="en-GB" sz="1400" dirty="0">
              <a:latin typeface="Century Gothic"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6252418"/>
            <a:ext cx="134933" cy="156495"/>
          </a:xfrm>
          <a:prstGeom prst="rect">
            <a:avLst/>
          </a:prstGeom>
        </p:spPr>
      </p:pic>
      <p:sp>
        <p:nvSpPr>
          <p:cNvPr id="10" name="Rettangolo 60"/>
          <p:cNvSpPr>
            <a:spLocks noChangeArrowheads="1"/>
          </p:cNvSpPr>
          <p:nvPr/>
        </p:nvSpPr>
        <p:spPr bwMode="auto">
          <a:xfrm>
            <a:off x="5635490" y="614953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Technology Providers</a:t>
            </a:r>
            <a:endParaRPr lang="en-GB" sz="1400" dirty="0">
              <a:latin typeface="Century Gothic"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712" y="6519351"/>
            <a:ext cx="134933" cy="156495"/>
          </a:xfrm>
          <a:prstGeom prst="rect">
            <a:avLst/>
          </a:prstGeom>
        </p:spPr>
      </p:pic>
      <p:sp>
        <p:nvSpPr>
          <p:cNvPr id="12" name="Rettangolo 60"/>
          <p:cNvSpPr>
            <a:spLocks noChangeArrowheads="1"/>
          </p:cNvSpPr>
          <p:nvPr/>
        </p:nvSpPr>
        <p:spPr bwMode="auto">
          <a:xfrm>
            <a:off x="5619312" y="6432260"/>
            <a:ext cx="286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Research Communities</a:t>
            </a:r>
            <a:endParaRPr lang="en-GB" sz="1400" dirty="0">
              <a:latin typeface="Century Gothic" charset="0"/>
            </a:endParaRPr>
          </a:p>
        </p:txBody>
      </p:sp>
    </p:spTree>
    <p:extLst>
      <p:ext uri="{BB962C8B-B14F-4D97-AF65-F5344CB8AC3E}">
        <p14:creationId xmlns:p14="http://schemas.microsoft.com/office/powerpoint/2010/main" val="2050178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6300" y="260648"/>
            <a:ext cx="7391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EUDAT Vision &amp; Mission </a:t>
            </a:r>
            <a:endParaRPr lang="en-US" dirty="0"/>
          </a:p>
        </p:txBody>
      </p:sp>
      <p:sp>
        <p:nvSpPr>
          <p:cNvPr id="5" name="Content Placeholder 2"/>
          <p:cNvSpPr txBox="1">
            <a:spLocks/>
          </p:cNvSpPr>
          <p:nvPr/>
        </p:nvSpPr>
        <p:spPr>
          <a:xfrm>
            <a:off x="457200" y="1371600"/>
            <a:ext cx="5194920" cy="51537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sz="3200" b="1" dirty="0" smtClean="0"/>
              <a:t>Vision</a:t>
            </a:r>
            <a:r>
              <a:rPr lang="en-GB" sz="3200" dirty="0" smtClean="0"/>
              <a:t>: </a:t>
            </a:r>
            <a:r>
              <a:rPr lang="en-GB" sz="3200" i="1" dirty="0" smtClean="0"/>
              <a:t>Data is shared and preserved across borders and disciplines thereby enhancing the value and quality of research at large.</a:t>
            </a:r>
          </a:p>
          <a:p>
            <a:pPr>
              <a:lnSpc>
                <a:spcPct val="110000"/>
              </a:lnSpc>
            </a:pPr>
            <a:endParaRPr lang="en-GB" sz="3200" dirty="0" smtClean="0"/>
          </a:p>
          <a:p>
            <a:pPr>
              <a:lnSpc>
                <a:spcPct val="110000"/>
              </a:lnSpc>
            </a:pPr>
            <a:r>
              <a:rPr lang="en-GB" sz="3200" b="1" dirty="0" smtClean="0"/>
              <a:t>Mission</a:t>
            </a:r>
            <a:r>
              <a:rPr lang="en-GB" sz="3200" dirty="0" smtClean="0"/>
              <a:t>: </a:t>
            </a:r>
            <a:r>
              <a:rPr lang="en-GB" sz="3200" i="1" dirty="0" smtClean="0"/>
              <a:t>To enable data stewardship within and between European Research Communities through a Collaborative Data Infrastructure, a common model and service infrastructure for managing data spanning all European research data centres and community data repositories. </a:t>
            </a:r>
          </a:p>
          <a:p>
            <a:pPr marL="0" indent="0">
              <a:lnSpc>
                <a:spcPct val="110000"/>
              </a:lnSpc>
              <a:buFont typeface="Arial" panose="020B0604020202020204" pitchFamily="34" charset="0"/>
              <a:buNone/>
            </a:pPr>
            <a:endParaRPr lang="en-GB" sz="3200" i="1" dirty="0" smtClean="0"/>
          </a:p>
          <a:p>
            <a:pPr>
              <a:lnSpc>
                <a:spcPct val="110000"/>
              </a:lnSpc>
            </a:pPr>
            <a:endParaRPr lang="en-US" sz="3100" dirty="0" smtClean="0"/>
          </a:p>
          <a:p>
            <a:pPr>
              <a:lnSpc>
                <a:spcPct val="110000"/>
              </a:lnSpc>
            </a:pPr>
            <a:endParaRPr lang="en-US" dirty="0"/>
          </a:p>
        </p:txBody>
      </p:sp>
      <p:pic>
        <p:nvPicPr>
          <p:cNvPr id="6" name="Picture 5"/>
          <p:cNvPicPr>
            <a:picLocks noChangeAspect="1"/>
          </p:cNvPicPr>
          <p:nvPr/>
        </p:nvPicPr>
        <p:blipFill>
          <a:blip r:embed="rId2"/>
          <a:stretch>
            <a:fillRect/>
          </a:stretch>
        </p:blipFill>
        <p:spPr>
          <a:xfrm>
            <a:off x="5796136" y="3573016"/>
            <a:ext cx="3019480" cy="2603334"/>
          </a:xfrm>
          <a:prstGeom prst="rect">
            <a:avLst/>
          </a:prstGeom>
        </p:spPr>
      </p:pic>
      <p:pic>
        <p:nvPicPr>
          <p:cNvPr id="7" name="Picture 7"/>
          <p:cNvPicPr>
            <a:picLocks noChangeAspect="1"/>
          </p:cNvPicPr>
          <p:nvPr/>
        </p:nvPicPr>
        <p:blipFill>
          <a:blip r:embed="rId3"/>
          <a:stretch>
            <a:fillRect/>
          </a:stretch>
        </p:blipFill>
        <p:spPr>
          <a:xfrm>
            <a:off x="5968692" y="1196752"/>
            <a:ext cx="2674367" cy="2005775"/>
          </a:xfrm>
          <a:prstGeom prst="rect">
            <a:avLst/>
          </a:prstGeom>
        </p:spPr>
      </p:pic>
    </p:spTree>
    <p:extLst>
      <p:ext uri="{BB962C8B-B14F-4D97-AF65-F5344CB8AC3E}">
        <p14:creationId xmlns:p14="http://schemas.microsoft.com/office/powerpoint/2010/main" val="715791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44624"/>
            <a:ext cx="7304856" cy="792162"/>
          </a:xfrm>
        </p:spPr>
        <p:txBody>
          <a:bodyPr/>
          <a:lstStyle/>
          <a:p>
            <a:r>
              <a:rPr lang="de-DE" dirty="0" smtClean="0"/>
              <a:t>B2 Service Suite</a:t>
            </a:r>
            <a:endParaRPr lang="en-US" dirty="0"/>
          </a:p>
        </p:txBody>
      </p:sp>
      <p:sp>
        <p:nvSpPr>
          <p:cNvPr id="11" name="Rectangle 10"/>
          <p:cNvSpPr/>
          <p:nvPr/>
        </p:nvSpPr>
        <p:spPr>
          <a:xfrm>
            <a:off x="350199" y="6321305"/>
            <a:ext cx="3120150" cy="369332"/>
          </a:xfrm>
          <a:prstGeom prst="rect">
            <a:avLst/>
          </a:prstGeom>
        </p:spPr>
        <p:txBody>
          <a:bodyPr wrap="none">
            <a:spAutoFit/>
          </a:bodyPr>
          <a:lstStyle/>
          <a:p>
            <a:r>
              <a:rPr lang="fr-FR" dirty="0"/>
              <a:t>https://</a:t>
            </a:r>
            <a:r>
              <a:rPr lang="fr-FR" dirty="0" err="1"/>
              <a:t>www.eudat.eu</a:t>
            </a:r>
            <a:r>
              <a:rPr lang="fr-FR" dirty="0"/>
              <a:t>/services</a:t>
            </a:r>
          </a:p>
        </p:txBody>
      </p:sp>
      <p:sp>
        <p:nvSpPr>
          <p:cNvPr id="12" name="Content Placeholder 2"/>
          <p:cNvSpPr>
            <a:spLocks noGrp="1"/>
          </p:cNvSpPr>
          <p:nvPr>
            <p:ph idx="1"/>
          </p:nvPr>
        </p:nvSpPr>
        <p:spPr>
          <a:xfrm>
            <a:off x="5430318" y="980728"/>
            <a:ext cx="3672408" cy="3972681"/>
          </a:xfrm>
        </p:spPr>
        <p:txBody>
          <a:bodyPr>
            <a:noAutofit/>
          </a:bodyPr>
          <a:lstStyle/>
          <a:p>
            <a:pPr marL="0" indent="0">
              <a:buNone/>
            </a:pPr>
            <a:r>
              <a:rPr lang="en-US" sz="2200" dirty="0"/>
              <a:t>Covering both </a:t>
            </a:r>
            <a:r>
              <a:rPr lang="en-US" sz="2200" b="1" dirty="0"/>
              <a:t>access</a:t>
            </a:r>
            <a:r>
              <a:rPr lang="en-US" sz="2200" dirty="0"/>
              <a:t> and </a:t>
            </a:r>
            <a:r>
              <a:rPr lang="en-US" sz="2200" b="1" dirty="0"/>
              <a:t>deposit</a:t>
            </a:r>
            <a:r>
              <a:rPr lang="en-US" sz="2200" dirty="0"/>
              <a:t>, from </a:t>
            </a:r>
            <a:r>
              <a:rPr lang="en-US" sz="2200" b="1" dirty="0"/>
              <a:t>informal data sharing to long-term archiving</a:t>
            </a:r>
            <a:r>
              <a:rPr lang="en-US" sz="2200" dirty="0"/>
              <a:t>, and addressing </a:t>
            </a:r>
            <a:r>
              <a:rPr lang="en-US" sz="2200" b="1" dirty="0"/>
              <a:t>identification</a:t>
            </a:r>
            <a:r>
              <a:rPr lang="en-US" sz="2200" dirty="0"/>
              <a:t>, </a:t>
            </a:r>
            <a:r>
              <a:rPr lang="en-US" sz="2200" b="1" dirty="0"/>
              <a:t>discoverability</a:t>
            </a:r>
            <a:r>
              <a:rPr lang="en-US" sz="2200" dirty="0"/>
              <a:t> and </a:t>
            </a:r>
            <a:r>
              <a:rPr lang="en-US" sz="2200" b="1" dirty="0"/>
              <a:t>computability</a:t>
            </a:r>
            <a:r>
              <a:rPr lang="en-US" sz="2200" dirty="0"/>
              <a:t> of both </a:t>
            </a:r>
            <a:r>
              <a:rPr lang="en-US" sz="2200" b="1" dirty="0"/>
              <a:t>long-tail and big data</a:t>
            </a:r>
            <a:r>
              <a:rPr lang="en-US" sz="2200" dirty="0"/>
              <a:t>, EUDAT services </a:t>
            </a:r>
            <a:r>
              <a:rPr lang="en-US" sz="2200" dirty="0" smtClean="0"/>
              <a:t>seek to </a:t>
            </a:r>
            <a:r>
              <a:rPr lang="en-US" sz="2200" b="1" u="sng" dirty="0" smtClean="0"/>
              <a:t>address </a:t>
            </a:r>
            <a:r>
              <a:rPr lang="en-US" sz="2200" b="1" u="sng" dirty="0"/>
              <a:t>the full lifecycle of research data</a:t>
            </a:r>
          </a:p>
        </p:txBody>
      </p:sp>
      <p:grpSp>
        <p:nvGrpSpPr>
          <p:cNvPr id="3" name="Group 2"/>
          <p:cNvGrpSpPr/>
          <p:nvPr/>
        </p:nvGrpSpPr>
        <p:grpSpPr>
          <a:xfrm>
            <a:off x="19861" y="980728"/>
            <a:ext cx="5427547" cy="4999264"/>
            <a:chOff x="19861" y="1255626"/>
            <a:chExt cx="5427547" cy="4999264"/>
          </a:xfrm>
        </p:grpSpPr>
        <p:pic>
          <p:nvPicPr>
            <p:cNvPr id="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61" y="1255626"/>
              <a:ext cx="5427547" cy="49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jkr\projects\eudat\logos\B2SH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335" y="3708660"/>
              <a:ext cx="648072" cy="137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kr\projects\eudat\logos\B2FIND.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55835" y="4514878"/>
              <a:ext cx="1014500" cy="155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kr\projects\eudat\logos\B2DROP-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708660"/>
              <a:ext cx="649932" cy="144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jkr\projects\eudat\logos\B2SAF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0417" y="2722835"/>
              <a:ext cx="64993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jkr\projects\eudat\logos\B2ST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2722835"/>
              <a:ext cx="64807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71143" y="1554721"/>
              <a:ext cx="974905" cy="2160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kr\projects\eudat\logos\B2HANDLE ORIGINAL NO PAYOF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5" y="2176686"/>
              <a:ext cx="792088" cy="29114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4292" y="5358331"/>
            <a:ext cx="2093971" cy="317245"/>
          </a:xfrm>
          <a:prstGeom prst="rect">
            <a:avLst/>
          </a:prstGeom>
          <a:noFill/>
          <a:ln w="9525">
            <a:noFill/>
            <a:miter lim="800000"/>
            <a:headEnd/>
            <a:tailEnd/>
          </a:ln>
        </p:spPr>
      </p:pic>
      <p:pic>
        <p:nvPicPr>
          <p:cNvPr id="18" name="Picture 2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4290" y="5729324"/>
            <a:ext cx="2093207" cy="316498"/>
          </a:xfrm>
          <a:prstGeom prst="rect">
            <a:avLst/>
          </a:prstGeom>
          <a:noFill/>
          <a:ln w="9525">
            <a:noFill/>
            <a:miter lim="800000"/>
            <a:headEnd/>
            <a:tailEnd/>
          </a:ln>
        </p:spPr>
      </p:pic>
      <p:pic>
        <p:nvPicPr>
          <p:cNvPr id="19"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4289" y="6116381"/>
            <a:ext cx="2093207" cy="317244"/>
          </a:xfrm>
          <a:prstGeom prst="rect">
            <a:avLst/>
          </a:prstGeom>
          <a:noFill/>
          <a:ln w="9525">
            <a:noFill/>
            <a:miter lim="800000"/>
            <a:headEnd/>
            <a:tailEnd/>
          </a:ln>
        </p:spPr>
      </p:pic>
      <p:pic>
        <p:nvPicPr>
          <p:cNvPr id="20" name="Picture 6" descr="C:\Users\lbermude\Documents\Laura\eudat\conference\3rd-conference\poster-services\b2stage\presentacion\B2STAGE_payoff.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54288" y="6496131"/>
            <a:ext cx="2093207" cy="317245"/>
          </a:xfrm>
          <a:prstGeom prst="rect">
            <a:avLst/>
          </a:prstGeom>
          <a:noFill/>
          <a:ln w="9525">
            <a:noFill/>
            <a:miter lim="800000"/>
            <a:headEnd/>
            <a:tailEnd/>
          </a:ln>
        </p:spPr>
      </p:pic>
      <p:pic>
        <p:nvPicPr>
          <p:cNvPr id="21" name="Picture 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4532" y="5570701"/>
            <a:ext cx="2093972" cy="317245"/>
          </a:xfrm>
          <a:prstGeom prst="rect">
            <a:avLst/>
          </a:prstGeom>
          <a:noFill/>
          <a:ln w="9525">
            <a:noFill/>
            <a:miter lim="800000"/>
            <a:headEnd/>
            <a:tailEnd/>
          </a:ln>
        </p:spPr>
      </p:pic>
      <p:pic>
        <p:nvPicPr>
          <p:cNvPr id="22" name="Picture 3" descr="C:\Users\jkr\projects\eudat\logos\B2ACCES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4532" y="6341946"/>
            <a:ext cx="2093972" cy="3172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15297" y="5885327"/>
            <a:ext cx="2093207" cy="497960"/>
          </a:xfrm>
          <a:prstGeom prst="rect">
            <a:avLst/>
          </a:prstGeom>
        </p:spPr>
      </p:pic>
    </p:spTree>
    <p:extLst>
      <p:ext uri="{BB962C8B-B14F-4D97-AF65-F5344CB8AC3E}">
        <p14:creationId xmlns:p14="http://schemas.microsoft.com/office/powerpoint/2010/main" val="914874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0165" y="1757579"/>
            <a:ext cx="7088494" cy="816754"/>
          </a:xfrm>
        </p:spPr>
        <p:txBody>
          <a:bodyPr>
            <a:normAutofit/>
          </a:bodyPr>
          <a:lstStyle/>
          <a:p>
            <a:pPr>
              <a:buSzPct val="100000"/>
              <a:buBlip>
                <a:blip r:embed="rId2"/>
              </a:buBlip>
            </a:pPr>
            <a:r>
              <a:rPr lang="en-GB" sz="2000" dirty="0"/>
              <a:t>Common Language Resources and Technology Infrastructure (CLARIN)</a:t>
            </a:r>
          </a:p>
          <a:p>
            <a:pPr marL="0" indent="0">
              <a:buNone/>
            </a:pPr>
            <a:endParaRPr lang="en-GB" sz="2000" dirty="0"/>
          </a:p>
        </p:txBody>
      </p:sp>
      <p:sp>
        <p:nvSpPr>
          <p:cNvPr id="3" name="Title 2"/>
          <p:cNvSpPr>
            <a:spLocks noGrp="1"/>
          </p:cNvSpPr>
          <p:nvPr>
            <p:ph type="title"/>
          </p:nvPr>
        </p:nvSpPr>
        <p:spPr>
          <a:xfrm>
            <a:off x="1486065" y="116632"/>
            <a:ext cx="7444885" cy="648072"/>
          </a:xfrm>
        </p:spPr>
        <p:txBody>
          <a:bodyPr>
            <a:noAutofit/>
          </a:bodyPr>
          <a:lstStyle/>
          <a:p>
            <a:r>
              <a:rPr lang="en-GB" sz="3600" dirty="0" smtClean="0"/>
              <a:t>Building solutions with the communities</a:t>
            </a:r>
            <a:endParaRPr lang="en-GB" sz="3600"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1" y="1584087"/>
            <a:ext cx="825628" cy="9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552" y="2659019"/>
            <a:ext cx="1493985" cy="55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a:xfrm>
            <a:off x="1832518" y="2665333"/>
            <a:ext cx="7088494" cy="542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European Network for Earth System Modelling (ENES)</a:t>
            </a:r>
          </a:p>
          <a:p>
            <a:pPr marL="0" indent="0">
              <a:buNone/>
            </a:pPr>
            <a:endParaRPr lang="en-GB" sz="2000" dirty="0"/>
          </a:p>
        </p:txBody>
      </p:sp>
      <p:pic>
        <p:nvPicPr>
          <p:cNvPr id="7" name="Picture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591" y="3497613"/>
            <a:ext cx="954709" cy="71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1816561" y="3450762"/>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Distributed </a:t>
            </a:r>
            <a:r>
              <a:rPr lang="en-GB" sz="2000" dirty="0"/>
              <a:t>infrastructure for life-science information </a:t>
            </a:r>
            <a:r>
              <a:rPr lang="en-GB" sz="2000" dirty="0" smtClean="0"/>
              <a:t>(ELIXIR)</a:t>
            </a:r>
            <a:endParaRPr lang="en-GB" sz="2000" dirty="0"/>
          </a:p>
        </p:txBody>
      </p:sp>
      <p:pic>
        <p:nvPicPr>
          <p:cNvPr id="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274" y="4549791"/>
            <a:ext cx="1208194" cy="5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p:cNvSpPr txBox="1">
            <a:spLocks/>
          </p:cNvSpPr>
          <p:nvPr/>
        </p:nvSpPr>
        <p:spPr>
          <a:xfrm>
            <a:off x="1842457" y="4386866"/>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European Plate Observing System (EPOS) </a:t>
            </a:r>
            <a:r>
              <a:rPr lang="en-GB" sz="2000" dirty="0" smtClean="0"/>
              <a:t>- Solid </a:t>
            </a:r>
            <a:r>
              <a:rPr lang="en-GB" sz="2000" dirty="0"/>
              <a:t>Earth </a:t>
            </a:r>
            <a:r>
              <a:rPr lang="en-GB" sz="2000" dirty="0" smtClean="0"/>
              <a:t>sciences Research Infrastructure</a:t>
            </a:r>
            <a:endParaRPr lang="en-GB" sz="2000" dirty="0"/>
          </a:p>
        </p:txBody>
      </p:sp>
      <p:pic>
        <p:nvPicPr>
          <p:cNvPr id="12"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66943"/>
            <a:ext cx="2489079" cy="697602"/>
          </a:xfrm>
          <a:prstGeom prst="rect">
            <a:avLst/>
          </a:prstGeom>
        </p:spPr>
      </p:pic>
      <p:pic>
        <p:nvPicPr>
          <p:cNvPr id="14"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621" y="6064545"/>
            <a:ext cx="1544474" cy="71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txBox="1">
            <a:spLocks/>
          </p:cNvSpPr>
          <p:nvPr/>
        </p:nvSpPr>
        <p:spPr>
          <a:xfrm>
            <a:off x="1816561" y="5271660"/>
            <a:ext cx="7088494" cy="830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Integrated Carbon Observation System (ICOS) to quantify &amp; understand greenhouse </a:t>
            </a:r>
            <a:r>
              <a:rPr lang="en-GB" sz="2000" dirty="0"/>
              <a:t>gas </a:t>
            </a:r>
            <a:r>
              <a:rPr lang="en-GB" sz="2000" dirty="0" smtClean="0"/>
              <a:t>balance</a:t>
            </a:r>
            <a:endParaRPr lang="en-GB" sz="2000" dirty="0"/>
          </a:p>
        </p:txBody>
      </p:sp>
      <p:sp>
        <p:nvSpPr>
          <p:cNvPr id="16" name="Content Placeholder 1"/>
          <p:cNvSpPr txBox="1">
            <a:spLocks/>
          </p:cNvSpPr>
          <p:nvPr/>
        </p:nvSpPr>
        <p:spPr>
          <a:xfrm>
            <a:off x="1835696" y="6139055"/>
            <a:ext cx="7088494" cy="5625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Long-Term Ecosystem Research (LTER</a:t>
            </a:r>
            <a:r>
              <a:rPr lang="en-GB" sz="2000" dirty="0" smtClean="0"/>
              <a:t>) in Europe</a:t>
            </a:r>
            <a:endParaRPr lang="en-GB" sz="2000" dirty="0"/>
          </a:p>
        </p:txBody>
      </p:sp>
      <p:sp>
        <p:nvSpPr>
          <p:cNvPr id="17" name="Rettangolo 60"/>
          <p:cNvSpPr>
            <a:spLocks noChangeArrowheads="1"/>
          </p:cNvSpPr>
          <p:nvPr/>
        </p:nvSpPr>
        <p:spPr bwMode="auto">
          <a:xfrm>
            <a:off x="251520" y="929336"/>
            <a:ext cx="8539402" cy="707886"/>
          </a:xfrm>
          <a:prstGeom prst="rect">
            <a:avLst/>
          </a:prstGeom>
          <a:solidFill>
            <a:schemeClr val="accent1">
              <a:lumMod val="40000"/>
              <a:lumOff val="60000"/>
            </a:schemeClr>
          </a:solidFill>
          <a:ln>
            <a:noFill/>
          </a:ln>
          <a:extLst/>
        </p:spPr>
        <p:txBody>
          <a:bodyPr wrap="square">
            <a:spAutoFit/>
          </a:bodyPr>
          <a:lstStyle/>
          <a:p>
            <a:r>
              <a:rPr lang="en-GB" sz="2000" dirty="0">
                <a:latin typeface="Century Gothic" charset="0"/>
              </a:rPr>
              <a:t>EUDAT services </a:t>
            </a:r>
            <a:r>
              <a:rPr lang="en-GB" sz="2000" dirty="0" smtClean="0">
                <a:latin typeface="Century Gothic" charset="0"/>
              </a:rPr>
              <a:t>(</a:t>
            </a:r>
            <a:r>
              <a:rPr lang="en-GB" sz="2000" b="1" i="1" dirty="0" smtClean="0">
                <a:latin typeface="Century Gothic" charset="0"/>
              </a:rPr>
              <a:t>B2 </a:t>
            </a:r>
            <a:r>
              <a:rPr lang="de-DE" sz="2000" b="1" i="1" dirty="0">
                <a:latin typeface="Century Gothic" charset="0"/>
              </a:rPr>
              <a:t>Service Suite</a:t>
            </a:r>
            <a:r>
              <a:rPr lang="en-GB" sz="2000" dirty="0" smtClean="0">
                <a:latin typeface="Century Gothic" charset="0"/>
              </a:rPr>
              <a:t>) are </a:t>
            </a:r>
            <a:r>
              <a:rPr lang="en-GB" sz="2000" b="1" dirty="0">
                <a:latin typeface="Century Gothic" charset="0"/>
              </a:rPr>
              <a:t>designed, built and implemented</a:t>
            </a:r>
            <a:r>
              <a:rPr lang="en-GB" sz="2000" dirty="0">
                <a:latin typeface="Century Gothic" charset="0"/>
              </a:rPr>
              <a:t> </a:t>
            </a:r>
            <a:r>
              <a:rPr lang="en-GB" sz="2000" b="1" dirty="0" smtClean="0">
                <a:latin typeface="Century Gothic" charset="0"/>
              </a:rPr>
              <a:t>together with </a:t>
            </a:r>
            <a:r>
              <a:rPr lang="en-GB" sz="2000" b="1" dirty="0">
                <a:latin typeface="Century Gothic" charset="0"/>
              </a:rPr>
              <a:t>user </a:t>
            </a:r>
            <a:r>
              <a:rPr lang="en-GB" sz="2000" b="1" dirty="0" err="1" smtClean="0">
                <a:latin typeface="Century Gothic" charset="0"/>
              </a:rPr>
              <a:t>communites</a:t>
            </a:r>
            <a:r>
              <a:rPr lang="en-GB" sz="2000" b="1" dirty="0" smtClean="0">
                <a:latin typeface="Century Gothic" charset="0"/>
              </a:rPr>
              <a:t>.</a:t>
            </a:r>
            <a:endParaRPr lang="en-GB" sz="2000" b="1" dirty="0">
              <a:latin typeface="Century Gothic" charset="0"/>
            </a:endParaRPr>
          </a:p>
        </p:txBody>
      </p:sp>
    </p:spTree>
    <p:extLst>
      <p:ext uri="{BB962C8B-B14F-4D97-AF65-F5344CB8AC3E}">
        <p14:creationId xmlns:p14="http://schemas.microsoft.com/office/powerpoint/2010/main" val="1538334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dirty="0"/>
              <a:t>Global model data of atmospheric composition produced by the Copernicus Atmospheric Monitoring Service (CAMS) is collected since 2010 and serves as boundary condition for use by regional air quality modellers world-wide</a:t>
            </a:r>
            <a:r>
              <a:rPr lang="en-GB" dirty="0" smtClean="0"/>
              <a:t>.</a:t>
            </a:r>
          </a:p>
          <a:p>
            <a:endParaRPr lang="en-GB" dirty="0" smtClean="0"/>
          </a:p>
          <a:p>
            <a:r>
              <a:rPr lang="en-GB" dirty="0"/>
              <a:t>An existing Web Coverage Service (WCS) for sharing these individually </a:t>
            </a:r>
            <a:r>
              <a:rPr lang="en-GB" b="1" dirty="0"/>
              <a:t>tailored model results shall be re-engineered to make use of a modern, scalable database technology in order to improve performance, enhance flexibility, and allow the operation of catalogue services</a:t>
            </a:r>
            <a:r>
              <a:rPr lang="en-GB" dirty="0"/>
              <a:t>. </a:t>
            </a:r>
            <a:endParaRPr lang="en-GB" dirty="0" smtClean="0"/>
          </a:p>
          <a:p>
            <a:endParaRPr lang="en-GB" dirty="0" smtClean="0"/>
          </a:p>
          <a:p>
            <a:r>
              <a:rPr lang="en-GB" dirty="0"/>
              <a:t>The WCS protocol shall be upgraded to WCS2.0 and the </a:t>
            </a:r>
            <a:r>
              <a:rPr lang="en-GB" b="1" dirty="0"/>
              <a:t>metadata shall be interfaced with the EUDAT service </a:t>
            </a:r>
            <a:r>
              <a:rPr lang="en-GB" b="1" dirty="0" smtClean="0"/>
              <a:t>structure.</a:t>
            </a:r>
            <a:endParaRPr lang="en-GB" b="1" dirty="0"/>
          </a:p>
        </p:txBody>
      </p:sp>
      <p:sp>
        <p:nvSpPr>
          <p:cNvPr id="3" name="Title 2"/>
          <p:cNvSpPr>
            <a:spLocks noGrp="1"/>
          </p:cNvSpPr>
          <p:nvPr>
            <p:ph type="title"/>
          </p:nvPr>
        </p:nvSpPr>
        <p:spPr/>
        <p:txBody>
          <a:bodyPr/>
          <a:lstStyle/>
          <a:p>
            <a:r>
              <a:rPr lang="en-GB" dirty="0" smtClean="0"/>
              <a:t>Pilot Overview</a:t>
            </a:r>
            <a:endParaRPr lang="en-GB" dirty="0"/>
          </a:p>
        </p:txBody>
      </p:sp>
      <p:pic>
        <p:nvPicPr>
          <p:cNvPr id="4" name="Grafi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589240"/>
            <a:ext cx="1994694" cy="103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73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auto">
              <a:spcAft>
                <a:spcPts val="0"/>
              </a:spcAft>
              <a:defRPr/>
            </a:pPr>
            <a:r>
              <a:rPr lang="en-GB" dirty="0"/>
              <a:t>An existing server </a:t>
            </a:r>
            <a:r>
              <a:rPr lang="en-GB" dirty="0" smtClean="0"/>
              <a:t>lacks</a:t>
            </a:r>
            <a:r>
              <a:rPr lang="en-US" dirty="0" smtClean="0"/>
              <a:t> the performance required. The </a:t>
            </a:r>
            <a:r>
              <a:rPr lang="en-US" dirty="0"/>
              <a:t>service is limited by the server hardware and by the file-based data </a:t>
            </a:r>
            <a:r>
              <a:rPr lang="en-US" dirty="0" smtClean="0"/>
              <a:t>storage</a:t>
            </a:r>
          </a:p>
          <a:p>
            <a:pPr fontAlgn="auto">
              <a:spcAft>
                <a:spcPts val="0"/>
              </a:spcAft>
              <a:defRPr/>
            </a:pPr>
            <a:endParaRPr lang="en-US" dirty="0"/>
          </a:p>
          <a:p>
            <a:pPr fontAlgn="auto">
              <a:spcAft>
                <a:spcPts val="0"/>
              </a:spcAft>
              <a:defRPr/>
            </a:pPr>
            <a:r>
              <a:rPr lang="en-US" dirty="0"/>
              <a:t>The outdated WCS version </a:t>
            </a:r>
            <a:r>
              <a:rPr lang="en-US" b="1" dirty="0"/>
              <a:t>prevents automatic harvesting of metadata for web catalogue services </a:t>
            </a:r>
            <a:r>
              <a:rPr lang="en-US" dirty="0"/>
              <a:t>such as those offered by </a:t>
            </a:r>
            <a:r>
              <a:rPr lang="en-US" dirty="0" smtClean="0"/>
              <a:t>B2FIND</a:t>
            </a:r>
          </a:p>
          <a:p>
            <a:pPr fontAlgn="auto">
              <a:spcAft>
                <a:spcPts val="0"/>
              </a:spcAft>
              <a:defRPr/>
            </a:pPr>
            <a:endParaRPr lang="en-US" dirty="0"/>
          </a:p>
          <a:p>
            <a:pPr fontAlgn="auto">
              <a:spcAft>
                <a:spcPts val="0"/>
              </a:spcAft>
              <a:defRPr/>
            </a:pPr>
            <a:r>
              <a:rPr lang="en-US" b="1" dirty="0"/>
              <a:t>Storage capacity on the existing server is limited and long-time support is not fully ensured</a:t>
            </a:r>
          </a:p>
          <a:p>
            <a:endParaRPr lang="en-GB" dirty="0"/>
          </a:p>
        </p:txBody>
      </p:sp>
      <p:sp>
        <p:nvSpPr>
          <p:cNvPr id="3" name="Title 2"/>
          <p:cNvSpPr>
            <a:spLocks noGrp="1"/>
          </p:cNvSpPr>
          <p:nvPr>
            <p:ph type="title"/>
          </p:nvPr>
        </p:nvSpPr>
        <p:spPr/>
        <p:txBody>
          <a:bodyPr/>
          <a:lstStyle/>
          <a:p>
            <a:r>
              <a:rPr lang="en-GB" dirty="0" smtClean="0"/>
              <a:t>The Challenge</a:t>
            </a:r>
            <a:endParaRPr lang="en-GB" dirty="0"/>
          </a:p>
        </p:txBody>
      </p:sp>
      <p:pic>
        <p:nvPicPr>
          <p:cNvPr id="4" name="Grafi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589240"/>
            <a:ext cx="1994694" cy="103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93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EUDAT Service Uptake</a:t>
            </a:r>
            <a:endParaRPr lang="en-GB" dirty="0"/>
          </a:p>
        </p:txBody>
      </p:sp>
      <p:pic>
        <p:nvPicPr>
          <p:cNvPr id="4" name="Grafi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589240"/>
            <a:ext cx="1994694" cy="103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518" y="1556792"/>
            <a:ext cx="2851728" cy="432048"/>
          </a:xfrm>
          <a:prstGeom prst="rect">
            <a:avLst/>
          </a:prstGeom>
          <a:noFill/>
          <a:ln w="9525">
            <a:noFill/>
            <a:miter lim="800000"/>
            <a:headEnd/>
            <a:tailEnd/>
          </a:ln>
        </p:spPr>
      </p:pic>
      <p:pic>
        <p:nvPicPr>
          <p:cNvPr id="6" name="Picture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522" y="3501008"/>
            <a:ext cx="2857414" cy="432048"/>
          </a:xfrm>
          <a:prstGeom prst="rect">
            <a:avLst/>
          </a:prstGeom>
          <a:noFill/>
          <a:ln w="9525">
            <a:noFill/>
            <a:miter lim="800000"/>
            <a:headEnd/>
            <a:tailEnd/>
          </a:ln>
        </p:spPr>
      </p:pic>
      <p:sp>
        <p:nvSpPr>
          <p:cNvPr id="7" name="Rectangle 6"/>
          <p:cNvSpPr/>
          <p:nvPr/>
        </p:nvSpPr>
        <p:spPr>
          <a:xfrm>
            <a:off x="673518" y="2204864"/>
            <a:ext cx="7858922" cy="1200329"/>
          </a:xfrm>
          <a:prstGeom prst="rect">
            <a:avLst/>
          </a:prstGeom>
        </p:spPr>
        <p:txBody>
          <a:bodyPr wrap="square">
            <a:spAutoFit/>
          </a:bodyPr>
          <a:lstStyle/>
          <a:p>
            <a:r>
              <a:rPr lang="en-GB" b="1" dirty="0" smtClean="0"/>
              <a:t>Multi-disciplinary joint metadata catalogue - </a:t>
            </a:r>
            <a:r>
              <a:rPr lang="en-GB" dirty="0" smtClean="0"/>
              <a:t>The </a:t>
            </a:r>
            <a:r>
              <a:rPr lang="en-GB" dirty="0"/>
              <a:t>outdated WCS version prevents automatic harvesting of metadata for web catalogue services such as those offered by B2FIND</a:t>
            </a:r>
            <a:r>
              <a:rPr lang="en-GB" dirty="0" smtClean="0"/>
              <a:t>. </a:t>
            </a:r>
            <a:r>
              <a:rPr lang="en-GB" dirty="0"/>
              <a:t>The WCS 2.0 service shall be harvested by the EUDAT B2FIND service.</a:t>
            </a:r>
          </a:p>
        </p:txBody>
      </p:sp>
      <p:sp>
        <p:nvSpPr>
          <p:cNvPr id="8" name="Rectangle 7"/>
          <p:cNvSpPr/>
          <p:nvPr/>
        </p:nvSpPr>
        <p:spPr>
          <a:xfrm>
            <a:off x="673518" y="4221088"/>
            <a:ext cx="7714906" cy="1477328"/>
          </a:xfrm>
          <a:prstGeom prst="rect">
            <a:avLst/>
          </a:prstGeom>
        </p:spPr>
        <p:txBody>
          <a:bodyPr wrap="square">
            <a:spAutoFit/>
          </a:bodyPr>
          <a:lstStyle/>
          <a:p>
            <a:r>
              <a:rPr lang="en-GB" b="1" dirty="0" smtClean="0"/>
              <a:t>Repository for shareable digital objects -  </a:t>
            </a:r>
            <a:r>
              <a:rPr lang="en-GB" dirty="0" smtClean="0"/>
              <a:t>Selected </a:t>
            </a:r>
            <a:r>
              <a:rPr lang="en-GB" dirty="0"/>
              <a:t>data products that are frequently requested shall be stored in B2SHARE and made available in the WCS infrastructure and through the JOIN web interface. In addition users of JOIN have the opportunity to store their data selections with a PID in B2SHARE for referencing them in publications.</a:t>
            </a:r>
          </a:p>
        </p:txBody>
      </p:sp>
    </p:spTree>
    <p:extLst>
      <p:ext uri="{BB962C8B-B14F-4D97-AF65-F5344CB8AC3E}">
        <p14:creationId xmlns:p14="http://schemas.microsoft.com/office/powerpoint/2010/main" val="265648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Contact</a:t>
            </a:r>
            <a:endParaRPr lang="en-GB" dirty="0"/>
          </a:p>
        </p:txBody>
      </p:sp>
      <p:pic>
        <p:nvPicPr>
          <p:cNvPr id="4" name="Grafi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933056"/>
            <a:ext cx="304593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3"/>
          <p:cNvSpPr txBox="1">
            <a:spLocks/>
          </p:cNvSpPr>
          <p:nvPr/>
        </p:nvSpPr>
        <p:spPr>
          <a:xfrm>
            <a:off x="611560" y="1700808"/>
            <a:ext cx="3888432"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it-IT" sz="2400" dirty="0" smtClean="0">
                <a:latin typeface="Century Gothic" panose="020B0502020202020204" pitchFamily="34" charset="0"/>
              </a:rPr>
              <a:t>O. Stein </a:t>
            </a:r>
          </a:p>
          <a:p>
            <a:pPr marL="0" indent="0">
              <a:buFont typeface="Arial" panose="020B0604020202020204" pitchFamily="34" charset="0"/>
              <a:buNone/>
              <a:defRPr/>
            </a:pPr>
            <a:r>
              <a:rPr lang="it-IT" sz="2400" dirty="0" smtClean="0">
                <a:latin typeface="Century Gothic" panose="020B0502020202020204" pitchFamily="34" charset="0"/>
              </a:rPr>
              <a:t>Research Centre Jülich, Germany</a:t>
            </a:r>
          </a:p>
          <a:p>
            <a:pPr marL="0" indent="0">
              <a:buFont typeface="Arial" panose="020B0604020202020204" pitchFamily="34" charset="0"/>
              <a:buNone/>
              <a:defRPr/>
            </a:pPr>
            <a:r>
              <a:rPr lang="it-IT" sz="2400" dirty="0" smtClean="0">
                <a:latin typeface="Century Gothic" panose="020B0502020202020204" pitchFamily="34" charset="0"/>
              </a:rPr>
              <a:t>o.stein@fz-juelich.de</a:t>
            </a:r>
            <a:endParaRPr lang="it-IT" sz="2400" dirty="0">
              <a:latin typeface="Century Gothic" panose="020B0502020202020204" pitchFamily="34" charset="0"/>
            </a:endParaRPr>
          </a:p>
        </p:txBody>
      </p:sp>
      <p:sp>
        <p:nvSpPr>
          <p:cNvPr id="6" name="Content Placeholder 2"/>
          <p:cNvSpPr txBox="1">
            <a:spLocks/>
          </p:cNvSpPr>
          <p:nvPr/>
        </p:nvSpPr>
        <p:spPr bwMode="auto">
          <a:xfrm>
            <a:off x="4788024" y="1496008"/>
            <a:ext cx="4032448" cy="444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54013" indent="-354013" algn="l" defTabSz="952500" rtl="0" eaLnBrk="1" fontAlgn="base" hangingPunct="1">
              <a:spcBef>
                <a:spcPct val="20000"/>
              </a:spcBef>
              <a:spcAft>
                <a:spcPts val="575"/>
              </a:spcAft>
              <a:buClr>
                <a:schemeClr val="accent1"/>
              </a:buClr>
              <a:buSzPct val="120000"/>
              <a:buFont typeface="Arial" charset="0"/>
              <a:buChar char="•"/>
              <a:defRPr sz="2400">
                <a:solidFill>
                  <a:schemeClr val="tx1"/>
                </a:solidFill>
                <a:latin typeface="HelveticaNeueLT Pro 45 Lt"/>
                <a:ea typeface="ＭＳ Ｐゴシック" charset="0"/>
                <a:cs typeface="HelveticaNeueLT Pro 45 Lt"/>
              </a:defRPr>
            </a:lvl1pPr>
            <a:lvl2pPr marL="631825" indent="-276225" algn="l" defTabSz="952500" rtl="0" eaLnBrk="1" fontAlgn="base" hangingPunct="1">
              <a:spcBef>
                <a:spcPct val="20000"/>
              </a:spcBef>
              <a:spcAft>
                <a:spcPts val="575"/>
              </a:spcAft>
              <a:buClr>
                <a:schemeClr val="accent1"/>
              </a:buClr>
              <a:buSzPct val="100000"/>
              <a:buFont typeface="Arial" charset="0"/>
              <a:buChar char="•"/>
              <a:defRPr sz="2200">
                <a:solidFill>
                  <a:schemeClr val="tx1"/>
                </a:solidFill>
                <a:latin typeface="HelveticaNeueLT Pro 45 Lt"/>
                <a:ea typeface="ＭＳ Ｐゴシック" charset="0"/>
                <a:cs typeface="HelveticaNeueLT Pro 45 Lt"/>
              </a:defRPr>
            </a:lvl2pPr>
            <a:lvl3pPr marL="895350"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3pPr>
            <a:lvl4pPr marL="1147763"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4pPr>
            <a:lvl5pPr marL="1400175"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5pPr>
            <a:lvl6pPr marL="2371346"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6pPr>
            <a:lvl7pPr marL="2591945"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7pPr>
            <a:lvl8pPr marL="2812522"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8pPr>
            <a:lvl9pPr marL="3033117"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9pPr>
          </a:lstStyle>
          <a:p>
            <a:pPr marL="0" indent="0" algn="ctr" defTabSz="914400">
              <a:buNone/>
            </a:pPr>
            <a:r>
              <a:rPr lang="en-GB" sz="2800" b="1" dirty="0">
                <a:solidFill>
                  <a:prstClr val="black"/>
                </a:solidFill>
                <a:latin typeface="Century Gothic" panose="020B0502020202020204" pitchFamily="34" charset="0"/>
                <a:ea typeface="+mn-ea"/>
                <a:cs typeface="Arial" pitchFamily="34" charset="0"/>
              </a:rPr>
              <a:t>EUDAT</a:t>
            </a:r>
          </a:p>
          <a:p>
            <a:pPr marL="0" indent="0" defTabSz="914400">
              <a:buNone/>
            </a:pPr>
            <a:r>
              <a:rPr lang="en-GB" sz="2800" dirty="0">
                <a:solidFill>
                  <a:prstClr val="black"/>
                </a:solidFill>
                <a:latin typeface="Century Gothic" panose="020B0502020202020204" pitchFamily="34" charset="0"/>
                <a:ea typeface="+mn-ea"/>
                <a:cs typeface="Arial" pitchFamily="34" charset="0"/>
              </a:rPr>
              <a:t>Web – </a:t>
            </a:r>
            <a:r>
              <a:rPr lang="en-GB" sz="2800" dirty="0">
                <a:solidFill>
                  <a:srgbClr val="0070C0"/>
                </a:solidFill>
                <a:latin typeface="Century Gothic" panose="020B0502020202020204" pitchFamily="34" charset="0"/>
                <a:ea typeface="+mn-ea"/>
                <a:cs typeface="Arial" pitchFamily="34" charset="0"/>
              </a:rPr>
              <a:t>eudat.eu</a:t>
            </a:r>
          </a:p>
          <a:p>
            <a:pPr marL="0" indent="0" defTabSz="914400">
              <a:buNone/>
            </a:pPr>
            <a:r>
              <a:rPr lang="en-GB" sz="2800" dirty="0">
                <a:solidFill>
                  <a:prstClr val="black"/>
                </a:solidFill>
                <a:latin typeface="Century Gothic" panose="020B0502020202020204" pitchFamily="34" charset="0"/>
                <a:ea typeface="+mn-ea"/>
                <a:cs typeface="Arial" pitchFamily="34" charset="0"/>
              </a:rPr>
              <a:t>Twitter - </a:t>
            </a:r>
            <a:r>
              <a:rPr lang="en-GB" sz="2800" dirty="0">
                <a:solidFill>
                  <a:srgbClr val="0070C0"/>
                </a:solidFill>
                <a:latin typeface="Century Gothic" panose="020B0502020202020204" pitchFamily="34" charset="0"/>
                <a:ea typeface="+mn-ea"/>
                <a:cs typeface="Arial" pitchFamily="34" charset="0"/>
              </a:rPr>
              <a:t>@</a:t>
            </a:r>
            <a:r>
              <a:rPr lang="en-GB" sz="2800" dirty="0" smtClean="0">
                <a:solidFill>
                  <a:srgbClr val="0070C0"/>
                </a:solidFill>
                <a:latin typeface="Century Gothic" panose="020B0502020202020204" pitchFamily="34" charset="0"/>
                <a:ea typeface="+mn-ea"/>
                <a:cs typeface="Arial" pitchFamily="34" charset="0"/>
              </a:rPr>
              <a:t>EUDAT_EU</a:t>
            </a:r>
            <a:endParaRPr lang="en-GB" sz="2800" dirty="0">
              <a:solidFill>
                <a:srgbClr val="0070C0"/>
              </a:solidFill>
              <a:latin typeface="Century Gothic" panose="020B0502020202020204" pitchFamily="34" charset="0"/>
              <a:ea typeface="+mn-ea"/>
              <a:cs typeface="Arial" pitchFamily="34" charset="0"/>
            </a:endParaRPr>
          </a:p>
          <a:p>
            <a:endParaRPr lang="en-GB" sz="2800" kern="0" dirty="0">
              <a:solidFill>
                <a:srgbClr val="0070C0"/>
              </a:solidFill>
              <a:latin typeface="Century Gothic" panose="020B0502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076" y="3667050"/>
            <a:ext cx="3096344" cy="2032570"/>
          </a:xfrm>
          <a:prstGeom prst="rect">
            <a:avLst/>
          </a:prstGeom>
        </p:spPr>
      </p:pic>
    </p:spTree>
    <p:extLst>
      <p:ext uri="{BB962C8B-B14F-4D97-AF65-F5344CB8AC3E}">
        <p14:creationId xmlns:p14="http://schemas.microsoft.com/office/powerpoint/2010/main" val="49871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556</Words>
  <Application>Microsoft Office PowerPoint</Application>
  <PresentationFormat>On-screen Show (4:3)</PresentationFormat>
  <Paragraphs>49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JADDS &amp; EUDAT Collaboration  </vt:lpstr>
      <vt:lpstr>EUDAT: A truly pan-European Infrastructure</vt:lpstr>
      <vt:lpstr>PowerPoint Presentation</vt:lpstr>
      <vt:lpstr>B2 Service Suite</vt:lpstr>
      <vt:lpstr>Building solutions with the communities</vt:lpstr>
      <vt:lpstr>Pilot Overview</vt:lpstr>
      <vt:lpstr>The Challenge</vt:lpstr>
      <vt:lpstr>EUDAT Service Uptake</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JADDS &amp; EUDAT Collaboration  </dc:title>
  <dc:creator>Alex</dc:creator>
  <cp:lastModifiedBy>Alex</cp:lastModifiedBy>
  <cp:revision>4</cp:revision>
  <dcterms:created xsi:type="dcterms:W3CDTF">2016-03-16T14:54:51Z</dcterms:created>
  <dcterms:modified xsi:type="dcterms:W3CDTF">2016-05-03T14:42:49Z</dcterms:modified>
</cp:coreProperties>
</file>